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4"/>
  </p:notesMasterIdLst>
  <p:sldIdLst>
    <p:sldId id="274" r:id="rId2"/>
    <p:sldId id="275" r:id="rId3"/>
    <p:sldId id="276" r:id="rId4"/>
    <p:sldId id="277" r:id="rId5"/>
    <p:sldId id="278" r:id="rId6"/>
    <p:sldId id="279" r:id="rId7"/>
    <p:sldId id="280" r:id="rId8"/>
    <p:sldId id="281" r:id="rId9"/>
    <p:sldId id="282" r:id="rId10"/>
    <p:sldId id="283" r:id="rId11"/>
    <p:sldId id="284" r:id="rId12"/>
    <p:sldId id="285" r:id="rId1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4" userDrawn="1">
          <p15:clr>
            <a:srgbClr val="A4A3A4"/>
          </p15:clr>
        </p15:guide>
        <p15:guide id="2" pos="665" userDrawn="1">
          <p15:clr>
            <a:srgbClr val="A4A3A4"/>
          </p15:clr>
        </p15:guide>
        <p15:guide id="3" orient="horz" pos="2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B42F"/>
    <a:srgbClr val="FEC322"/>
    <a:srgbClr val="BEE491"/>
    <a:srgbClr val="015B16"/>
    <a:srgbClr val="0053A1"/>
    <a:srgbClr val="01E5F7"/>
    <a:srgbClr val="2E75B6"/>
    <a:srgbClr val="3ABD5D"/>
    <a:srgbClr val="CC3300"/>
    <a:srgbClr val="99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DEBA35-A7EC-43BE-B9CD-F2205729483E}" v="4" dt="2021-05-12T17:18:04.9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58" autoAdjust="0"/>
    <p:restoredTop sz="94660"/>
  </p:normalViewPr>
  <p:slideViewPr>
    <p:cSldViewPr snapToGrid="0" showGuides="1">
      <p:cViewPr varScale="1">
        <p:scale>
          <a:sx n="114" d="100"/>
          <a:sy n="114" d="100"/>
        </p:scale>
        <p:origin x="390" y="78"/>
      </p:cViewPr>
      <p:guideLst>
        <p:guide orient="horz" pos="1684"/>
        <p:guide pos="665"/>
        <p:guide orient="horz" pos="2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C7FF76-E0AB-468D-BA86-649ABB7F7377}" type="datetimeFigureOut">
              <a:rPr lang="en-US" smtClean="0"/>
              <a:t>5/12/2021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3F53C8-BC7B-4A97-95C9-5E8EF9CF3183}"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O"/>
          </a:p>
        </p:txBody>
      </p:sp>
      <p:sp>
        <p:nvSpPr>
          <p:cNvPr id="4" name="Marcador de fecha 3"/>
          <p:cNvSpPr>
            <a:spLocks noGrp="1"/>
          </p:cNvSpPr>
          <p:nvPr>
            <p:ph type="dt" sz="half" idx="10"/>
          </p:nvPr>
        </p:nvSpPr>
        <p:spPr/>
        <p:txBody>
          <a:bodyPr/>
          <a:lstStyle/>
          <a:p>
            <a:fld id="{221A296E-6065-4AED-B7A4-893D8781CC11}" type="datetimeFigureOut">
              <a:rPr lang="es-CO" smtClean="0"/>
              <a:pPr/>
              <a:t>12/05/2021</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p:txBody>
          <a:body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1516746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221A296E-6065-4AED-B7A4-893D8781CC11}" type="datetimeFigureOut">
              <a:rPr lang="es-CO" smtClean="0"/>
              <a:pPr/>
              <a:t>12/05/2021</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p:txBody>
          <a:body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4171127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221A296E-6065-4AED-B7A4-893D8781CC11}" type="datetimeFigureOut">
              <a:rPr lang="es-CO" smtClean="0"/>
              <a:pPr/>
              <a:t>12/05/2021</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p:txBody>
          <a:body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1490709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221A296E-6065-4AED-B7A4-893D8781CC11}" type="datetimeFigureOut">
              <a:rPr lang="es-CO" smtClean="0"/>
              <a:pPr/>
              <a:t>12/05/2021</a:t>
            </a:fld>
            <a:endParaRPr lang="es-CO" dirty="0"/>
          </a:p>
        </p:txBody>
      </p:sp>
      <p:sp>
        <p:nvSpPr>
          <p:cNvPr id="6" name="Marcador de pie de página 5"/>
          <p:cNvSpPr>
            <a:spLocks noGrp="1"/>
          </p:cNvSpPr>
          <p:nvPr>
            <p:ph type="ftr" sz="quarter" idx="11"/>
          </p:nvPr>
        </p:nvSpPr>
        <p:spPr/>
        <p:txBody>
          <a:bodyPr/>
          <a:lstStyle/>
          <a:p>
            <a:endParaRPr lang="es-CO" dirty="0"/>
          </a:p>
        </p:txBody>
      </p:sp>
      <p:sp>
        <p:nvSpPr>
          <p:cNvPr id="7" name="Marcador de número de diapositiva 6"/>
          <p:cNvSpPr>
            <a:spLocks noGrp="1"/>
          </p:cNvSpPr>
          <p:nvPr>
            <p:ph type="sldNum" sz="quarter" idx="12"/>
          </p:nvPr>
        </p:nvSpPr>
        <p:spPr/>
        <p:txBody>
          <a:body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240614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221A296E-6065-4AED-B7A4-893D8781CC11}" type="datetimeFigureOut">
              <a:rPr lang="es-CO" smtClean="0"/>
              <a:pPr/>
              <a:t>12/05/2021</a:t>
            </a:fld>
            <a:endParaRPr lang="es-CO" dirty="0"/>
          </a:p>
        </p:txBody>
      </p:sp>
      <p:sp>
        <p:nvSpPr>
          <p:cNvPr id="8" name="Marcador de pie de página 7"/>
          <p:cNvSpPr>
            <a:spLocks noGrp="1"/>
          </p:cNvSpPr>
          <p:nvPr>
            <p:ph type="ftr" sz="quarter" idx="11"/>
          </p:nvPr>
        </p:nvSpPr>
        <p:spPr/>
        <p:txBody>
          <a:bodyPr/>
          <a:lstStyle/>
          <a:p>
            <a:endParaRPr lang="es-CO" dirty="0"/>
          </a:p>
        </p:txBody>
      </p:sp>
      <p:sp>
        <p:nvSpPr>
          <p:cNvPr id="9" name="Marcador de número de diapositiva 8"/>
          <p:cNvSpPr>
            <a:spLocks noGrp="1"/>
          </p:cNvSpPr>
          <p:nvPr>
            <p:ph type="sldNum" sz="quarter" idx="12"/>
          </p:nvPr>
        </p:nvSpPr>
        <p:spPr/>
        <p:txBody>
          <a:body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534731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221A296E-6065-4AED-B7A4-893D8781CC11}" type="datetimeFigureOut">
              <a:rPr lang="es-CO" smtClean="0"/>
              <a:pPr/>
              <a:t>12/05/2021</a:t>
            </a:fld>
            <a:endParaRPr lang="es-CO" dirty="0"/>
          </a:p>
        </p:txBody>
      </p:sp>
      <p:sp>
        <p:nvSpPr>
          <p:cNvPr id="4" name="Marcador de pie de página 3"/>
          <p:cNvSpPr>
            <a:spLocks noGrp="1"/>
          </p:cNvSpPr>
          <p:nvPr>
            <p:ph type="ftr" sz="quarter" idx="11"/>
          </p:nvPr>
        </p:nvSpPr>
        <p:spPr/>
        <p:txBody>
          <a:bodyPr/>
          <a:lstStyle/>
          <a:p>
            <a:endParaRPr lang="es-CO" dirty="0"/>
          </a:p>
        </p:txBody>
      </p:sp>
      <p:sp>
        <p:nvSpPr>
          <p:cNvPr id="5" name="Marcador de número de diapositiva 4"/>
          <p:cNvSpPr>
            <a:spLocks noGrp="1"/>
          </p:cNvSpPr>
          <p:nvPr>
            <p:ph type="sldNum" sz="quarter" idx="12"/>
          </p:nvPr>
        </p:nvSpPr>
        <p:spPr/>
        <p:txBody>
          <a:body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852338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21A296E-6065-4AED-B7A4-893D8781CC11}" type="datetimeFigureOut">
              <a:rPr lang="es-CO" smtClean="0"/>
              <a:pPr/>
              <a:t>12/05/2021</a:t>
            </a:fld>
            <a:endParaRPr lang="es-CO" dirty="0"/>
          </a:p>
        </p:txBody>
      </p:sp>
      <p:sp>
        <p:nvSpPr>
          <p:cNvPr id="3" name="Marcador de pie de página 2"/>
          <p:cNvSpPr>
            <a:spLocks noGrp="1"/>
          </p:cNvSpPr>
          <p:nvPr>
            <p:ph type="ftr" sz="quarter" idx="11"/>
          </p:nvPr>
        </p:nvSpPr>
        <p:spPr/>
        <p:txBody>
          <a:bodyPr/>
          <a:lstStyle/>
          <a:p>
            <a:endParaRPr lang="es-CO" dirty="0"/>
          </a:p>
        </p:txBody>
      </p:sp>
      <p:sp>
        <p:nvSpPr>
          <p:cNvPr id="4" name="Marcador de número de diapositiva 3"/>
          <p:cNvSpPr>
            <a:spLocks noGrp="1"/>
          </p:cNvSpPr>
          <p:nvPr>
            <p:ph type="sldNum" sz="quarter" idx="12"/>
          </p:nvPr>
        </p:nvSpPr>
        <p:spPr/>
        <p:txBody>
          <a:body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574605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221A296E-6065-4AED-B7A4-893D8781CC11}" type="datetimeFigureOut">
              <a:rPr lang="es-CO" smtClean="0"/>
              <a:pPr/>
              <a:t>12/05/2021</a:t>
            </a:fld>
            <a:endParaRPr lang="es-CO" dirty="0"/>
          </a:p>
        </p:txBody>
      </p:sp>
      <p:sp>
        <p:nvSpPr>
          <p:cNvPr id="6" name="Marcador de pie de página 5"/>
          <p:cNvSpPr>
            <a:spLocks noGrp="1"/>
          </p:cNvSpPr>
          <p:nvPr>
            <p:ph type="ftr" sz="quarter" idx="11"/>
          </p:nvPr>
        </p:nvSpPr>
        <p:spPr/>
        <p:txBody>
          <a:bodyPr/>
          <a:lstStyle/>
          <a:p>
            <a:endParaRPr lang="es-CO" dirty="0"/>
          </a:p>
        </p:txBody>
      </p:sp>
      <p:sp>
        <p:nvSpPr>
          <p:cNvPr id="7" name="Marcador de número de diapositiva 6"/>
          <p:cNvSpPr>
            <a:spLocks noGrp="1"/>
          </p:cNvSpPr>
          <p:nvPr>
            <p:ph type="sldNum" sz="quarter" idx="12"/>
          </p:nvPr>
        </p:nvSpPr>
        <p:spPr/>
        <p:txBody>
          <a:body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3938712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221A296E-6065-4AED-B7A4-893D8781CC11}" type="datetimeFigureOut">
              <a:rPr lang="es-CO" smtClean="0"/>
              <a:pPr/>
              <a:t>12/05/2021</a:t>
            </a:fld>
            <a:endParaRPr lang="es-CO" dirty="0"/>
          </a:p>
        </p:txBody>
      </p:sp>
      <p:sp>
        <p:nvSpPr>
          <p:cNvPr id="6" name="Marcador de pie de página 5"/>
          <p:cNvSpPr>
            <a:spLocks noGrp="1"/>
          </p:cNvSpPr>
          <p:nvPr>
            <p:ph type="ftr" sz="quarter" idx="11"/>
          </p:nvPr>
        </p:nvSpPr>
        <p:spPr/>
        <p:txBody>
          <a:bodyPr/>
          <a:lstStyle/>
          <a:p>
            <a:endParaRPr lang="es-CO" dirty="0"/>
          </a:p>
        </p:txBody>
      </p:sp>
      <p:sp>
        <p:nvSpPr>
          <p:cNvPr id="7" name="Marcador de número de diapositiva 6"/>
          <p:cNvSpPr>
            <a:spLocks noGrp="1"/>
          </p:cNvSpPr>
          <p:nvPr>
            <p:ph type="sldNum" sz="quarter" idx="12"/>
          </p:nvPr>
        </p:nvSpPr>
        <p:spPr/>
        <p:txBody>
          <a:body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2517798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221A296E-6065-4AED-B7A4-893D8781CC11}" type="datetimeFigureOut">
              <a:rPr lang="es-CO" smtClean="0"/>
              <a:pPr/>
              <a:t>12/05/2021</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p:txBody>
          <a:body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3935553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221A296E-6065-4AED-B7A4-893D8781CC11}" type="datetimeFigureOut">
              <a:rPr lang="es-CO" smtClean="0"/>
              <a:pPr/>
              <a:t>12/05/2021</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p:txBody>
          <a:body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2369238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A296E-6065-4AED-B7A4-893D8781CC11}" type="datetimeFigureOut">
              <a:rPr lang="es-CO" smtClean="0"/>
              <a:pPr/>
              <a:t>12/05/2021</a:t>
            </a:fld>
            <a:endParaRPr lang="es-CO"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3EBA3E-27E3-4A0A-AD2D-C20D0A831CAD}" type="slidenum">
              <a:rPr lang="es-CO" smtClean="0"/>
              <a:pPr/>
              <a:t>‹#›</a:t>
            </a:fld>
            <a:endParaRPr lang="es-CO" dirty="0"/>
          </a:p>
        </p:txBody>
      </p:sp>
    </p:spTree>
    <p:extLst>
      <p:ext uri="{BB962C8B-B14F-4D97-AF65-F5344CB8AC3E}">
        <p14:creationId xmlns:p14="http://schemas.microsoft.com/office/powerpoint/2010/main" val="1853408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hbr.org/2007/08/the-three-signs-of-a-mierable" TargetMode="External"/><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jessegee.com/wp-content/uploads/4dxguide-personal.pdf" TargetMode="External"/><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https://www.pinterest.com/peirce123/4dx-scoreboard/"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jessegee.com/wp-content/uploads/4dxguide-personal.pdf" TargetMode="External"/><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https://www.pinterest.com/peirce123/4dx-scoreboar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3988" y="202777"/>
            <a:ext cx="2089412" cy="1070147"/>
          </a:xfrm>
          <a:prstGeom prst="rect">
            <a:avLst/>
          </a:prstGeom>
        </p:spPr>
      </p:pic>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7" name="Rectángulo 6"/>
          <p:cNvSpPr/>
          <p:nvPr/>
        </p:nvSpPr>
        <p:spPr>
          <a:xfrm>
            <a:off x="372975" y="2435324"/>
            <a:ext cx="5315075" cy="2414764"/>
          </a:xfrm>
          <a:prstGeom prst="rect">
            <a:avLst/>
          </a:prstGeom>
        </p:spPr>
        <p:txBody>
          <a:bodyPr wrap="square">
            <a:spAutoFit/>
          </a:bodyPr>
          <a:lstStyle/>
          <a:p>
            <a:pPr>
              <a:lnSpc>
                <a:spcPts val="5800"/>
              </a:lnSpc>
            </a:pPr>
            <a:r>
              <a:rPr lang="en-US" sz="7200" dirty="0">
                <a:solidFill>
                  <a:schemeClr val="bg1"/>
                </a:solidFill>
                <a:effectLst>
                  <a:outerShdw blurRad="38100" dist="38100" dir="2700000" algn="tl">
                    <a:srgbClr val="000000">
                      <a:alpha val="43137"/>
                    </a:srgbClr>
                  </a:outerShdw>
                </a:effectLst>
                <a:latin typeface="Bebas Neue Bold" panose="020B0606020202050201" pitchFamily="34" charset="0"/>
              </a:rPr>
              <a:t>The Four disciplines of execution</a:t>
            </a:r>
          </a:p>
        </p:txBody>
      </p:sp>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860" y="202777"/>
            <a:ext cx="2539489" cy="1359573"/>
          </a:xfrm>
          <a:prstGeom prst="rect">
            <a:avLst/>
          </a:prstGeom>
        </p:spPr>
      </p:pic>
    </p:spTree>
    <p:extLst>
      <p:ext uri="{BB962C8B-B14F-4D97-AF65-F5344CB8AC3E}">
        <p14:creationId xmlns:p14="http://schemas.microsoft.com/office/powerpoint/2010/main" val="2669481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ángulo 3"/>
          <p:cNvSpPr/>
          <p:nvPr/>
        </p:nvSpPr>
        <p:spPr>
          <a:xfrm>
            <a:off x="2478770" y="2327920"/>
            <a:ext cx="6031516" cy="904094"/>
          </a:xfrm>
          <a:prstGeom prst="rect">
            <a:avLst/>
          </a:prstGeom>
        </p:spPr>
        <p:txBody>
          <a:bodyPr wrap="square">
            <a:spAutoFit/>
          </a:bodyPr>
          <a:lstStyle/>
          <a:p>
            <a:pPr>
              <a:lnSpc>
                <a:spcPts val="5800"/>
              </a:lnSpc>
            </a:pPr>
            <a:r>
              <a:rPr lang="en-US" sz="6600" dirty="0">
                <a:solidFill>
                  <a:srgbClr val="F82D32"/>
                </a:solidFill>
                <a:latin typeface="Bebas Neue Bold" panose="020B0606020202050201" pitchFamily="34" charset="0"/>
              </a:rPr>
              <a:t>Potential issue</a:t>
            </a:r>
          </a:p>
        </p:txBody>
      </p:sp>
      <p:sp>
        <p:nvSpPr>
          <p:cNvPr id="5" name="Rectángulo 4"/>
          <p:cNvSpPr/>
          <p:nvPr/>
        </p:nvSpPr>
        <p:spPr>
          <a:xfrm>
            <a:off x="2478770" y="3025153"/>
            <a:ext cx="8710340" cy="1200329"/>
          </a:xfrm>
          <a:prstGeom prst="rect">
            <a:avLst/>
          </a:prstGeom>
        </p:spPr>
        <p:txBody>
          <a:bodyPr wrap="square">
            <a:spAutoFit/>
          </a:bodyPr>
          <a:lstStyle/>
          <a:p>
            <a:pPr marL="342900" indent="-342900">
              <a:buFont typeface="Arial" panose="020B0604020202020204" pitchFamily="34" charset="0"/>
              <a:buChar char="•"/>
            </a:pPr>
            <a:r>
              <a:rPr lang="en-US" sz="2400" b="1" dirty="0">
                <a:solidFill>
                  <a:srgbClr val="006BB8"/>
                </a:solidFill>
              </a:rPr>
              <a:t>Reliable sources suggesting 25% employee turnover once “return to normal”</a:t>
            </a:r>
          </a:p>
          <a:p>
            <a:pPr marL="800100" lvl="1" indent="-342900">
              <a:buFont typeface="Arial" panose="020B0604020202020204" pitchFamily="34" charset="0"/>
              <a:buChar char="•"/>
            </a:pPr>
            <a:endParaRPr lang="en-US" sz="2400" b="1" dirty="0">
              <a:solidFill>
                <a:srgbClr val="006BB8"/>
              </a:solidFill>
            </a:endParaRP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909" y="140800"/>
            <a:ext cx="1571321" cy="699140"/>
          </a:xfrm>
          <a:prstGeom prst="rect">
            <a:avLst/>
          </a:prstGeom>
        </p:spPr>
      </p:pic>
    </p:spTree>
    <p:extLst>
      <p:ext uri="{BB962C8B-B14F-4D97-AF65-F5344CB8AC3E}">
        <p14:creationId xmlns:p14="http://schemas.microsoft.com/office/powerpoint/2010/main" val="3677564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ángulo 3"/>
          <p:cNvSpPr/>
          <p:nvPr/>
        </p:nvSpPr>
        <p:spPr>
          <a:xfrm>
            <a:off x="2478770" y="2327920"/>
            <a:ext cx="6031516" cy="904094"/>
          </a:xfrm>
          <a:prstGeom prst="rect">
            <a:avLst/>
          </a:prstGeom>
        </p:spPr>
        <p:txBody>
          <a:bodyPr wrap="square">
            <a:spAutoFit/>
          </a:bodyPr>
          <a:lstStyle/>
          <a:p>
            <a:pPr>
              <a:lnSpc>
                <a:spcPts val="5800"/>
              </a:lnSpc>
            </a:pPr>
            <a:r>
              <a:rPr lang="en-US" sz="6600" dirty="0">
                <a:solidFill>
                  <a:srgbClr val="F82D32"/>
                </a:solidFill>
                <a:latin typeface="Bebas Neue Bold" panose="020B0606020202050201" pitchFamily="34" charset="0"/>
              </a:rPr>
              <a:t>Solution</a:t>
            </a:r>
          </a:p>
        </p:txBody>
      </p:sp>
      <p:sp>
        <p:nvSpPr>
          <p:cNvPr id="5" name="Rectángulo 4"/>
          <p:cNvSpPr/>
          <p:nvPr/>
        </p:nvSpPr>
        <p:spPr>
          <a:xfrm>
            <a:off x="2478770" y="3025153"/>
            <a:ext cx="8710340" cy="461665"/>
          </a:xfrm>
          <a:prstGeom prst="rect">
            <a:avLst/>
          </a:prstGeom>
        </p:spPr>
        <p:txBody>
          <a:bodyPr wrap="square">
            <a:spAutoFit/>
          </a:bodyPr>
          <a:lstStyle/>
          <a:p>
            <a:pPr marL="342900" indent="-342900">
              <a:buFont typeface="Arial" panose="020B0604020202020204" pitchFamily="34" charset="0"/>
              <a:buChar char="•"/>
            </a:pPr>
            <a:r>
              <a:rPr lang="en-US" sz="2400" b="1" dirty="0">
                <a:solidFill>
                  <a:srgbClr val="006BB8"/>
                </a:solidFill>
              </a:rPr>
              <a:t>Better employee “engagement”</a:t>
            </a: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909" y="140800"/>
            <a:ext cx="1571321" cy="699140"/>
          </a:xfrm>
          <a:prstGeom prst="rect">
            <a:avLst/>
          </a:prstGeom>
        </p:spPr>
      </p:pic>
    </p:spTree>
    <p:extLst>
      <p:ext uri="{BB962C8B-B14F-4D97-AF65-F5344CB8AC3E}">
        <p14:creationId xmlns:p14="http://schemas.microsoft.com/office/powerpoint/2010/main" val="1221101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ángulo 3"/>
          <p:cNvSpPr/>
          <p:nvPr/>
        </p:nvSpPr>
        <p:spPr>
          <a:xfrm>
            <a:off x="2478770" y="2327920"/>
            <a:ext cx="6031516" cy="904094"/>
          </a:xfrm>
          <a:prstGeom prst="rect">
            <a:avLst/>
          </a:prstGeom>
        </p:spPr>
        <p:txBody>
          <a:bodyPr wrap="square">
            <a:spAutoFit/>
          </a:bodyPr>
          <a:lstStyle/>
          <a:p>
            <a:pPr>
              <a:lnSpc>
                <a:spcPts val="5800"/>
              </a:lnSpc>
            </a:pPr>
            <a:r>
              <a:rPr lang="en-US" sz="6600" dirty="0">
                <a:solidFill>
                  <a:srgbClr val="F82D32"/>
                </a:solidFill>
                <a:latin typeface="Bebas Neue Bold" panose="020B0606020202050201" pitchFamily="34" charset="0"/>
              </a:rPr>
              <a:t>How?</a:t>
            </a:r>
          </a:p>
        </p:txBody>
      </p:sp>
      <p:sp>
        <p:nvSpPr>
          <p:cNvPr id="5" name="Rectángulo 4"/>
          <p:cNvSpPr/>
          <p:nvPr/>
        </p:nvSpPr>
        <p:spPr>
          <a:xfrm>
            <a:off x="2478770" y="3025153"/>
            <a:ext cx="8710340" cy="461665"/>
          </a:xfrm>
          <a:prstGeom prst="rect">
            <a:avLst/>
          </a:prstGeom>
        </p:spPr>
        <p:txBody>
          <a:bodyPr wrap="square">
            <a:spAutoFit/>
          </a:bodyPr>
          <a:lstStyle/>
          <a:p>
            <a:pPr marL="342900" indent="-342900">
              <a:buFont typeface="Arial" panose="020B0604020202020204" pitchFamily="34" charset="0"/>
              <a:buChar char="•"/>
            </a:pPr>
            <a:r>
              <a:rPr lang="en-US" sz="2400" b="1" dirty="0">
                <a:solidFill>
                  <a:srgbClr val="006BB8"/>
                </a:solidFill>
              </a:rPr>
              <a:t>Better employee “engagement”</a:t>
            </a: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909" y="140800"/>
            <a:ext cx="1571321" cy="699140"/>
          </a:xfrm>
          <a:prstGeom prst="rect">
            <a:avLst/>
          </a:prstGeom>
        </p:spPr>
      </p:pic>
    </p:spTree>
    <p:extLst>
      <p:ext uri="{BB962C8B-B14F-4D97-AF65-F5344CB8AC3E}">
        <p14:creationId xmlns:p14="http://schemas.microsoft.com/office/powerpoint/2010/main" val="2006652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ángulo 3"/>
          <p:cNvSpPr/>
          <p:nvPr/>
        </p:nvSpPr>
        <p:spPr>
          <a:xfrm>
            <a:off x="2248250" y="1564522"/>
            <a:ext cx="9943750" cy="904094"/>
          </a:xfrm>
          <a:prstGeom prst="rect">
            <a:avLst/>
          </a:prstGeom>
        </p:spPr>
        <p:txBody>
          <a:bodyPr wrap="square">
            <a:spAutoFit/>
          </a:bodyPr>
          <a:lstStyle/>
          <a:p>
            <a:pPr>
              <a:lnSpc>
                <a:spcPts val="5800"/>
              </a:lnSpc>
            </a:pPr>
            <a:r>
              <a:rPr lang="en-US" sz="6600" dirty="0">
                <a:solidFill>
                  <a:srgbClr val="F82D32"/>
                </a:solidFill>
                <a:latin typeface="Bebas Neue Bold" panose="020B0606020202050201" pitchFamily="34" charset="0"/>
              </a:rPr>
              <a:t>Three signs of a miserable job</a:t>
            </a:r>
          </a:p>
        </p:txBody>
      </p:sp>
      <p:sp>
        <p:nvSpPr>
          <p:cNvPr id="5" name="Rectángulo 4"/>
          <p:cNvSpPr/>
          <p:nvPr/>
        </p:nvSpPr>
        <p:spPr>
          <a:xfrm>
            <a:off x="2445214" y="2333256"/>
            <a:ext cx="8710340" cy="4524315"/>
          </a:xfrm>
          <a:prstGeom prst="rect">
            <a:avLst/>
          </a:prstGeom>
        </p:spPr>
        <p:txBody>
          <a:bodyPr wrap="square">
            <a:spAutoFit/>
          </a:bodyPr>
          <a:lstStyle/>
          <a:p>
            <a:pPr marL="457200" indent="-457200">
              <a:buAutoNum type="arabicPeriod"/>
            </a:pPr>
            <a:r>
              <a:rPr lang="en-US" sz="2400" b="1" dirty="0">
                <a:solidFill>
                  <a:srgbClr val="006BB8"/>
                </a:solidFill>
              </a:rPr>
              <a:t>Anonymity: People cannot be fulfilled in their work if they are not known — at least by their own managers.</a:t>
            </a:r>
          </a:p>
          <a:p>
            <a:pPr marL="457200" indent="-457200">
              <a:buAutoNum type="arabicPeriod"/>
            </a:pPr>
            <a:r>
              <a:rPr lang="en-US" sz="2400" b="1" dirty="0">
                <a:solidFill>
                  <a:srgbClr val="006BB8"/>
                </a:solidFill>
              </a:rPr>
              <a:t>Irrelevance: Everyone needs to know that their job matters to someone. Without seeing a connection between your work and the satisfaction of another person or group of people, you will not find lasting fulfillment.</a:t>
            </a:r>
          </a:p>
          <a:p>
            <a:pPr marL="457200" indent="-457200">
              <a:buAutoNum type="arabicPeriod"/>
            </a:pPr>
            <a:r>
              <a:rPr lang="en-US" sz="2400" b="1" dirty="0">
                <a:solidFill>
                  <a:srgbClr val="006BB8"/>
                </a:solidFill>
              </a:rPr>
              <a:t>Immeasurement: Employees need to be able to gauge their progress and level of contribution for themselves, not simply based on the whims and opinions of their manager or other influential people.</a:t>
            </a:r>
          </a:p>
          <a:p>
            <a:pPr marL="342900" indent="-342900">
              <a:buFont typeface="Arial" panose="020B0604020202020204" pitchFamily="34" charset="0"/>
              <a:buChar char="•"/>
            </a:pPr>
            <a:r>
              <a:rPr lang="en-US" sz="2400" b="1" dirty="0">
                <a:solidFill>
                  <a:srgbClr val="006BB8"/>
                </a:solidFill>
                <a:hlinkClick r:id="rId3"/>
              </a:rPr>
              <a:t>https://hbr.org/2007/08/the-three-signs-of-a-mierable</a:t>
            </a:r>
            <a:endParaRPr lang="en-US" sz="2400" b="1" dirty="0">
              <a:solidFill>
                <a:srgbClr val="006BB8"/>
              </a:solidFill>
            </a:endParaRPr>
          </a:p>
          <a:p>
            <a:endParaRPr lang="en-US" sz="2400" b="1" dirty="0">
              <a:solidFill>
                <a:srgbClr val="006BB8"/>
              </a:solidFill>
            </a:endParaRPr>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909" y="140800"/>
            <a:ext cx="1571321" cy="699140"/>
          </a:xfrm>
          <a:prstGeom prst="rect">
            <a:avLst/>
          </a:prstGeom>
        </p:spPr>
      </p:pic>
    </p:spTree>
    <p:extLst>
      <p:ext uri="{BB962C8B-B14F-4D97-AF65-F5344CB8AC3E}">
        <p14:creationId xmlns:p14="http://schemas.microsoft.com/office/powerpoint/2010/main" val="3221917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ángulo 3"/>
          <p:cNvSpPr/>
          <p:nvPr/>
        </p:nvSpPr>
        <p:spPr>
          <a:xfrm>
            <a:off x="2478770" y="2327920"/>
            <a:ext cx="6031516" cy="904094"/>
          </a:xfrm>
          <a:prstGeom prst="rect">
            <a:avLst/>
          </a:prstGeom>
        </p:spPr>
        <p:txBody>
          <a:bodyPr wrap="square">
            <a:spAutoFit/>
          </a:bodyPr>
          <a:lstStyle/>
          <a:p>
            <a:pPr>
              <a:lnSpc>
                <a:spcPts val="5800"/>
              </a:lnSpc>
            </a:pPr>
            <a:r>
              <a:rPr lang="en-US" sz="6600" dirty="0">
                <a:solidFill>
                  <a:srgbClr val="F82D32"/>
                </a:solidFill>
                <a:latin typeface="Bebas Neue Bold" panose="020B0606020202050201" pitchFamily="34" charset="0"/>
              </a:rPr>
              <a:t>Lessons from 4DX</a:t>
            </a:r>
          </a:p>
        </p:txBody>
      </p:sp>
      <p:sp>
        <p:nvSpPr>
          <p:cNvPr id="5" name="Rectángulo 4"/>
          <p:cNvSpPr/>
          <p:nvPr/>
        </p:nvSpPr>
        <p:spPr>
          <a:xfrm>
            <a:off x="2478770" y="3025153"/>
            <a:ext cx="8710340" cy="1200329"/>
          </a:xfrm>
          <a:prstGeom prst="rect">
            <a:avLst/>
          </a:prstGeom>
        </p:spPr>
        <p:txBody>
          <a:bodyPr wrap="square">
            <a:spAutoFit/>
          </a:bodyPr>
          <a:lstStyle/>
          <a:p>
            <a:pPr marL="342900" indent="-342900">
              <a:buFont typeface="Arial" panose="020B0604020202020204" pitchFamily="34" charset="0"/>
              <a:buChar char="•"/>
            </a:pPr>
            <a:r>
              <a:rPr lang="en-US" sz="2400" b="1" dirty="0">
                <a:solidFill>
                  <a:srgbClr val="006BB8"/>
                </a:solidFill>
              </a:rPr>
              <a:t>Engaged employees perform better and don’t quit</a:t>
            </a:r>
          </a:p>
          <a:p>
            <a:pPr marL="342900" indent="-342900">
              <a:buFont typeface="Arial" panose="020B0604020202020204" pitchFamily="34" charset="0"/>
              <a:buChar char="•"/>
            </a:pPr>
            <a:r>
              <a:rPr lang="en-US" sz="2400" b="1" dirty="0">
                <a:solidFill>
                  <a:srgbClr val="006BB8"/>
                </a:solidFill>
              </a:rPr>
              <a:t>Best way to engage is to have them feel like they are “winning”</a:t>
            </a:r>
          </a:p>
          <a:p>
            <a:pPr marL="342900" indent="-342900">
              <a:buFont typeface="Arial" panose="020B0604020202020204" pitchFamily="34" charset="0"/>
              <a:buChar char="•"/>
            </a:pPr>
            <a:r>
              <a:rPr lang="en-US" sz="2400" b="1" dirty="0">
                <a:solidFill>
                  <a:srgbClr val="006BB8"/>
                </a:solidFill>
              </a:rPr>
              <a:t>How “win?”</a:t>
            </a: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909" y="140800"/>
            <a:ext cx="1571321" cy="699140"/>
          </a:xfrm>
          <a:prstGeom prst="rect">
            <a:avLst/>
          </a:prstGeom>
        </p:spPr>
      </p:pic>
    </p:spTree>
    <p:extLst>
      <p:ext uri="{BB962C8B-B14F-4D97-AF65-F5344CB8AC3E}">
        <p14:creationId xmlns:p14="http://schemas.microsoft.com/office/powerpoint/2010/main" val="2325518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ángulo 3"/>
          <p:cNvSpPr/>
          <p:nvPr/>
        </p:nvSpPr>
        <p:spPr>
          <a:xfrm>
            <a:off x="2411658" y="1732302"/>
            <a:ext cx="6031516" cy="904094"/>
          </a:xfrm>
          <a:prstGeom prst="rect">
            <a:avLst/>
          </a:prstGeom>
        </p:spPr>
        <p:txBody>
          <a:bodyPr wrap="square">
            <a:spAutoFit/>
          </a:bodyPr>
          <a:lstStyle/>
          <a:p>
            <a:pPr>
              <a:lnSpc>
                <a:spcPts val="5800"/>
              </a:lnSpc>
            </a:pPr>
            <a:r>
              <a:rPr lang="en-US" sz="6600" dirty="0">
                <a:solidFill>
                  <a:srgbClr val="F82D32"/>
                </a:solidFill>
                <a:latin typeface="Bebas Neue Bold" panose="020B0606020202050201" pitchFamily="34" charset="0"/>
              </a:rPr>
              <a:t>Personal scorecard</a:t>
            </a:r>
          </a:p>
        </p:txBody>
      </p:sp>
      <p:sp>
        <p:nvSpPr>
          <p:cNvPr id="5" name="Rectángulo 4"/>
          <p:cNvSpPr/>
          <p:nvPr/>
        </p:nvSpPr>
        <p:spPr>
          <a:xfrm>
            <a:off x="2411658" y="2475444"/>
            <a:ext cx="8710340" cy="3785652"/>
          </a:xfrm>
          <a:prstGeom prst="rect">
            <a:avLst/>
          </a:prstGeom>
        </p:spPr>
        <p:txBody>
          <a:bodyPr wrap="square">
            <a:spAutoFit/>
          </a:bodyPr>
          <a:lstStyle/>
          <a:p>
            <a:r>
              <a:rPr lang="en-US" sz="2400" b="1" dirty="0">
                <a:solidFill>
                  <a:srgbClr val="006BB8"/>
                </a:solidFill>
              </a:rPr>
              <a:t>Can you tell at a glance if we’re winning? </a:t>
            </a:r>
          </a:p>
          <a:p>
            <a:pPr marL="800100" lvl="1" indent="-342900">
              <a:buFont typeface="Arial" panose="020B0604020202020204" pitchFamily="34" charset="0"/>
              <a:buChar char="•"/>
            </a:pPr>
            <a:r>
              <a:rPr lang="en-US" sz="2400" b="1" dirty="0">
                <a:solidFill>
                  <a:srgbClr val="006BB8"/>
                </a:solidFill>
              </a:rPr>
              <a:t>5 second rule – can you tell in 5 seconds or less if you’re winning or losing? If not, it’s too complicated.</a:t>
            </a:r>
          </a:p>
          <a:p>
            <a:pPr marL="342900" indent="-342900">
              <a:buFont typeface="Arial" panose="020B0604020202020204" pitchFamily="34" charset="0"/>
              <a:buChar char="•"/>
            </a:pPr>
            <a:endParaRPr lang="en-US" sz="2400" b="1" dirty="0">
              <a:solidFill>
                <a:srgbClr val="006BB8"/>
              </a:solidFill>
            </a:endParaRPr>
          </a:p>
          <a:p>
            <a:r>
              <a:rPr lang="en-US" sz="2400" b="1" dirty="0">
                <a:solidFill>
                  <a:srgbClr val="006BB8"/>
                </a:solidFill>
              </a:rPr>
              <a:t>Four questions should be asked to determining if a scoreboard is likely to be compelling to the players:</a:t>
            </a:r>
          </a:p>
          <a:p>
            <a:pPr lvl="1"/>
            <a:r>
              <a:rPr lang="en-US" sz="2400" b="1" dirty="0">
                <a:solidFill>
                  <a:srgbClr val="006BB8"/>
                </a:solidFill>
              </a:rPr>
              <a:t>1. Is it simple? </a:t>
            </a:r>
          </a:p>
          <a:p>
            <a:pPr lvl="1"/>
            <a:r>
              <a:rPr lang="en-US" sz="2400" b="1" dirty="0">
                <a:solidFill>
                  <a:srgbClr val="006BB8"/>
                </a:solidFill>
              </a:rPr>
              <a:t>2. Can I see it easily?  </a:t>
            </a:r>
          </a:p>
          <a:p>
            <a:pPr lvl="1"/>
            <a:r>
              <a:rPr lang="en-US" sz="2400" b="1" dirty="0">
                <a:solidFill>
                  <a:srgbClr val="006BB8"/>
                </a:solidFill>
              </a:rPr>
              <a:t>3. Does your dashboard show lead and lag measures?</a:t>
            </a:r>
          </a:p>
          <a:p>
            <a:pPr lvl="1"/>
            <a:r>
              <a:rPr lang="en-US" sz="2400" b="1" dirty="0">
                <a:solidFill>
                  <a:srgbClr val="006BB8"/>
                </a:solidFill>
              </a:rPr>
              <a:t>4. Can I tell at a glance if I’m winning?</a:t>
            </a: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909" y="140800"/>
            <a:ext cx="1571321" cy="699140"/>
          </a:xfrm>
          <a:prstGeom prst="rect">
            <a:avLst/>
          </a:prstGeom>
        </p:spPr>
      </p:pic>
    </p:spTree>
    <p:extLst>
      <p:ext uri="{BB962C8B-B14F-4D97-AF65-F5344CB8AC3E}">
        <p14:creationId xmlns:p14="http://schemas.microsoft.com/office/powerpoint/2010/main" val="465364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ángulo 3"/>
          <p:cNvSpPr/>
          <p:nvPr/>
        </p:nvSpPr>
        <p:spPr>
          <a:xfrm>
            <a:off x="2369713" y="1522577"/>
            <a:ext cx="6031516" cy="904094"/>
          </a:xfrm>
          <a:prstGeom prst="rect">
            <a:avLst/>
          </a:prstGeom>
        </p:spPr>
        <p:txBody>
          <a:bodyPr wrap="square">
            <a:spAutoFit/>
          </a:bodyPr>
          <a:lstStyle/>
          <a:p>
            <a:pPr>
              <a:lnSpc>
                <a:spcPts val="5800"/>
              </a:lnSpc>
            </a:pPr>
            <a:r>
              <a:rPr lang="en-US" sz="6600" dirty="0">
                <a:solidFill>
                  <a:srgbClr val="F82D32"/>
                </a:solidFill>
                <a:latin typeface="Bebas Neue Bold" panose="020B0606020202050201" pitchFamily="34" charset="0"/>
              </a:rPr>
              <a:t>1. Simple</a:t>
            </a:r>
          </a:p>
        </p:txBody>
      </p:sp>
      <p:sp>
        <p:nvSpPr>
          <p:cNvPr id="5" name="Rectángulo 4"/>
          <p:cNvSpPr/>
          <p:nvPr/>
        </p:nvSpPr>
        <p:spPr>
          <a:xfrm>
            <a:off x="2461992" y="2211421"/>
            <a:ext cx="8710340" cy="2677656"/>
          </a:xfrm>
          <a:prstGeom prst="rect">
            <a:avLst/>
          </a:prstGeom>
        </p:spPr>
        <p:txBody>
          <a:bodyPr wrap="square">
            <a:spAutoFit/>
          </a:bodyPr>
          <a:lstStyle/>
          <a:p>
            <a:pPr marL="342900" indent="-342900">
              <a:buFont typeface="Arial" panose="020B0604020202020204" pitchFamily="34" charset="0"/>
              <a:buChar char="•"/>
            </a:pPr>
            <a:r>
              <a:rPr lang="en-US" sz="2400" b="1" dirty="0">
                <a:solidFill>
                  <a:srgbClr val="006BB8"/>
                </a:solidFill>
              </a:rPr>
              <a:t>It has to be simple.  Think about the scoreboard in a football game. There are usually just six distinct pieces of data are displayed: score, time, quarter, down and distance, and time-outs.  How many pieces of data is the coach tracking on the sideline?  Lots more!  The list goes on forever. Coaches need this data to manage the game, but the scoreboard on the field shows only the data needed to play the game.</a:t>
            </a: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909" y="140800"/>
            <a:ext cx="1571321" cy="699140"/>
          </a:xfrm>
          <a:prstGeom prst="rect">
            <a:avLst/>
          </a:prstGeom>
        </p:spPr>
      </p:pic>
    </p:spTree>
    <p:extLst>
      <p:ext uri="{BB962C8B-B14F-4D97-AF65-F5344CB8AC3E}">
        <p14:creationId xmlns:p14="http://schemas.microsoft.com/office/powerpoint/2010/main" val="3483352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ángulo 3"/>
          <p:cNvSpPr/>
          <p:nvPr/>
        </p:nvSpPr>
        <p:spPr>
          <a:xfrm>
            <a:off x="2369713" y="1522577"/>
            <a:ext cx="6031516" cy="904094"/>
          </a:xfrm>
          <a:prstGeom prst="rect">
            <a:avLst/>
          </a:prstGeom>
        </p:spPr>
        <p:txBody>
          <a:bodyPr wrap="square">
            <a:spAutoFit/>
          </a:bodyPr>
          <a:lstStyle/>
          <a:p>
            <a:pPr>
              <a:lnSpc>
                <a:spcPts val="5800"/>
              </a:lnSpc>
            </a:pPr>
            <a:r>
              <a:rPr lang="en-US" sz="6600" dirty="0">
                <a:solidFill>
                  <a:srgbClr val="F82D32"/>
                </a:solidFill>
                <a:latin typeface="Bebas Neue Bold" panose="020B0606020202050201" pitchFamily="34" charset="0"/>
              </a:rPr>
              <a:t>2. Easily seen</a:t>
            </a:r>
          </a:p>
        </p:txBody>
      </p:sp>
      <p:sp>
        <p:nvSpPr>
          <p:cNvPr id="5" name="Rectángulo 4"/>
          <p:cNvSpPr/>
          <p:nvPr/>
        </p:nvSpPr>
        <p:spPr>
          <a:xfrm>
            <a:off x="2461992" y="2211421"/>
            <a:ext cx="8710340" cy="4524315"/>
          </a:xfrm>
          <a:prstGeom prst="rect">
            <a:avLst/>
          </a:prstGeom>
        </p:spPr>
        <p:txBody>
          <a:bodyPr wrap="square">
            <a:spAutoFit/>
          </a:bodyPr>
          <a:lstStyle/>
          <a:p>
            <a:pPr marL="342900" indent="-342900">
              <a:buFont typeface="Arial" panose="020B0604020202020204" pitchFamily="34" charset="0"/>
              <a:buChar char="•"/>
            </a:pPr>
            <a:r>
              <a:rPr lang="en-US" sz="2400" b="1" dirty="0">
                <a:solidFill>
                  <a:srgbClr val="006BB8"/>
                </a:solidFill>
              </a:rPr>
              <a:t>It has to be visible to the team. The scoreboard at a football game is huge and the numbers gigantic so everyone can tell at a glance who’s winning. If your scoreboard sits on your computer or hangs on the back of your office door, it’s out of sight, out of mind for the team. Remember that you are always competing with the whirlwind and it’s a tough adversary. Without a visible scoreboard, your top priority and lead measures will be forgotten in a matter of weeks, if not days, in the constant urgency of your day-to-day responsibilities (Whirlwind). Visibility drives accountability. The results become personally important to the team when the scoreboard is displayed where it can be seen by everyone.</a:t>
            </a: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909" y="140800"/>
            <a:ext cx="1571321" cy="699140"/>
          </a:xfrm>
          <a:prstGeom prst="rect">
            <a:avLst/>
          </a:prstGeom>
        </p:spPr>
      </p:pic>
    </p:spTree>
    <p:extLst>
      <p:ext uri="{BB962C8B-B14F-4D97-AF65-F5344CB8AC3E}">
        <p14:creationId xmlns:p14="http://schemas.microsoft.com/office/powerpoint/2010/main" val="1051995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ángulo 3"/>
          <p:cNvSpPr/>
          <p:nvPr/>
        </p:nvSpPr>
        <p:spPr>
          <a:xfrm>
            <a:off x="2369712" y="1522577"/>
            <a:ext cx="7671909" cy="904094"/>
          </a:xfrm>
          <a:prstGeom prst="rect">
            <a:avLst/>
          </a:prstGeom>
        </p:spPr>
        <p:txBody>
          <a:bodyPr wrap="square">
            <a:spAutoFit/>
          </a:bodyPr>
          <a:lstStyle/>
          <a:p>
            <a:pPr>
              <a:lnSpc>
                <a:spcPts val="5800"/>
              </a:lnSpc>
            </a:pPr>
            <a:r>
              <a:rPr lang="en-US" sz="6600" dirty="0">
                <a:solidFill>
                  <a:srgbClr val="F82D32"/>
                </a:solidFill>
                <a:latin typeface="Bebas Neue Bold" panose="020B0606020202050201" pitchFamily="34" charset="0"/>
              </a:rPr>
              <a:t>3. Lead &amp; lag measures</a:t>
            </a:r>
          </a:p>
        </p:txBody>
      </p:sp>
      <p:sp>
        <p:nvSpPr>
          <p:cNvPr id="5" name="Rectángulo 4"/>
          <p:cNvSpPr/>
          <p:nvPr/>
        </p:nvSpPr>
        <p:spPr>
          <a:xfrm>
            <a:off x="2461992" y="2211421"/>
            <a:ext cx="8710340" cy="13757612"/>
          </a:xfrm>
          <a:prstGeom prst="rect">
            <a:avLst/>
          </a:prstGeom>
        </p:spPr>
        <p:txBody>
          <a:bodyPr wrap="square">
            <a:spAutoFit/>
          </a:bodyPr>
          <a:lstStyle/>
          <a:p>
            <a:pPr marL="342900" indent="-342900">
              <a:buFont typeface="Arial" panose="020B0604020202020204" pitchFamily="34" charset="0"/>
              <a:buChar char="•"/>
            </a:pPr>
            <a:r>
              <a:rPr lang="en-US" sz="2400" b="1" dirty="0">
                <a:solidFill>
                  <a:srgbClr val="006BB8"/>
                </a:solidFill>
              </a:rPr>
              <a:t>Bring your dashboard/scoreboard to life. The lead measure is what the team can affect. The lag measure is the result they want. The team needs to see both or they will quickly lose interest. When they can see both the lead and lag, they can watch the bet play out. They can see what they are doing (the lead), and what they are getting (the lag). Once the team sees that the lag measure is moving because of the efforts they have made on the leads, it has a dramatic effect on engagement because they know they are having a direct impact on the results.</a:t>
            </a:r>
          </a:p>
          <a:p>
            <a:pPr marL="342900" indent="-342900">
              <a:buFont typeface="Arial" panose="020B0604020202020204" pitchFamily="34" charset="0"/>
              <a:buChar char="•"/>
            </a:pPr>
            <a:r>
              <a:rPr lang="en-US" sz="2400" b="1" dirty="0">
                <a:solidFill>
                  <a:srgbClr val="006BB8"/>
                </a:solidFill>
              </a:rPr>
              <a:t>4.	Can I tell at a glance if I’m winning?  It has to tell you immediately if you are winning or losing. If the team can’t quickly determine if they are winning or losing by looking at the scoreboard then it’s not a game, it’s just data. Check your next report, graph, scorecard, or scoreboard before you dismiss this as obvious. Glance at the spreadsheets that show the weekly financial data. Can you instantly tell if you are winning or losing? Could other people tell? The authors call this the five-second rule. If you can’t tell within five seconds whether you’re winning or losing you haven’t passed this test.  In essence, you and your team make a bet that you can move the lead measures and that those lead measures will move the lag measure. When it starts to work, even people who have shown little interest become very engaged as the entire team starts to see that they are winning, often for the first time.</a:t>
            </a:r>
          </a:p>
          <a:p>
            <a:pPr marL="342900" indent="-342900">
              <a:buFont typeface="Arial" panose="020B0604020202020204" pitchFamily="34" charset="0"/>
              <a:buChar char="•"/>
            </a:pPr>
            <a:endParaRPr lang="en-US" sz="2400" b="1" dirty="0">
              <a:solidFill>
                <a:srgbClr val="006BB8"/>
              </a:solidFill>
            </a:endParaRPr>
          </a:p>
          <a:p>
            <a:pPr marL="342900" indent="-342900">
              <a:buFont typeface="Arial" panose="020B0604020202020204" pitchFamily="34" charset="0"/>
              <a:buChar char="•"/>
            </a:pPr>
            <a:endParaRPr lang="en-US" sz="2400" b="1" dirty="0">
              <a:solidFill>
                <a:srgbClr val="006BB8"/>
              </a:solidFill>
            </a:endParaRPr>
          </a:p>
          <a:p>
            <a:pPr marL="342900" indent="-342900">
              <a:buFont typeface="Arial" panose="020B0604020202020204" pitchFamily="34" charset="0"/>
              <a:buChar char="•"/>
            </a:pPr>
            <a:endParaRPr lang="en-US" sz="2400" b="1" dirty="0">
              <a:solidFill>
                <a:srgbClr val="006BB8"/>
              </a:solidFill>
            </a:endParaRPr>
          </a:p>
          <a:p>
            <a:pPr marL="342900" indent="-342900">
              <a:buFont typeface="Arial" panose="020B0604020202020204" pitchFamily="34" charset="0"/>
              <a:buChar char="•"/>
            </a:pPr>
            <a:r>
              <a:rPr lang="en-US" sz="2400" b="1" dirty="0">
                <a:solidFill>
                  <a:srgbClr val="006BB8"/>
                </a:solidFill>
              </a:rPr>
              <a:t>Book Overview  </a:t>
            </a:r>
            <a:r>
              <a:rPr lang="en-US" sz="2400" b="1" dirty="0">
                <a:solidFill>
                  <a:srgbClr val="006BB8"/>
                </a:solidFill>
                <a:hlinkClick r:id="rId3"/>
              </a:rPr>
              <a:t>http://jessegee.com/wp-content/uploads/4dxguide-personal.pdf</a:t>
            </a:r>
            <a:endParaRPr lang="en-US" sz="2400" b="1" dirty="0">
              <a:solidFill>
                <a:srgbClr val="006BB8"/>
              </a:solidFill>
            </a:endParaRPr>
          </a:p>
          <a:p>
            <a:pPr marL="342900" indent="-342900">
              <a:buFont typeface="Arial" panose="020B0604020202020204" pitchFamily="34" charset="0"/>
              <a:buChar char="•"/>
            </a:pPr>
            <a:endParaRPr lang="en-US" sz="2400" b="1" dirty="0">
              <a:solidFill>
                <a:srgbClr val="006BB8"/>
              </a:solidFill>
            </a:endParaRPr>
          </a:p>
          <a:p>
            <a:pPr marL="342900" indent="-342900">
              <a:buFont typeface="Arial" panose="020B0604020202020204" pitchFamily="34" charset="0"/>
              <a:buChar char="•"/>
            </a:pPr>
            <a:r>
              <a:rPr lang="en-US" sz="2400" b="1" dirty="0">
                <a:solidFill>
                  <a:srgbClr val="006BB8"/>
                </a:solidFill>
              </a:rPr>
              <a:t>Scorecard examples </a:t>
            </a:r>
            <a:r>
              <a:rPr lang="en-US" sz="2400" b="1" dirty="0">
                <a:solidFill>
                  <a:srgbClr val="006BB8"/>
                </a:solidFill>
                <a:hlinkClick r:id="rId4"/>
              </a:rPr>
              <a:t>https://www.pinterest.com/peirce123/4dx-scoreboard/</a:t>
            </a:r>
            <a:endParaRPr lang="en-US" sz="2400" b="1" dirty="0">
              <a:solidFill>
                <a:srgbClr val="006BB8"/>
              </a:solidFill>
            </a:endParaRPr>
          </a:p>
          <a:p>
            <a:pPr marL="342900" indent="-342900">
              <a:buFont typeface="Arial" panose="020B0604020202020204" pitchFamily="34" charset="0"/>
              <a:buChar char="•"/>
            </a:pPr>
            <a:endParaRPr lang="en-US" sz="2400" b="1" dirty="0">
              <a:solidFill>
                <a:srgbClr val="006BB8"/>
              </a:solidFill>
            </a:endParaRPr>
          </a:p>
          <a:p>
            <a:pPr marL="342900" indent="-342900">
              <a:buFont typeface="Arial" panose="020B0604020202020204" pitchFamily="34" charset="0"/>
              <a:buChar char="•"/>
            </a:pPr>
            <a:endParaRPr lang="en-US" sz="2400" b="1" dirty="0">
              <a:solidFill>
                <a:srgbClr val="006BB8"/>
              </a:solidFill>
            </a:endParaRPr>
          </a:p>
          <a:p>
            <a:pPr marL="342900" indent="-342900">
              <a:buFont typeface="Arial" panose="020B0604020202020204" pitchFamily="34" charset="0"/>
              <a:buChar char="•"/>
            </a:pPr>
            <a:endParaRPr lang="en-US" sz="2400" b="1" dirty="0">
              <a:solidFill>
                <a:srgbClr val="006BB8"/>
              </a:solidFill>
            </a:endParaRPr>
          </a:p>
        </p:txBody>
      </p:sp>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909" y="140800"/>
            <a:ext cx="1571321" cy="699140"/>
          </a:xfrm>
          <a:prstGeom prst="rect">
            <a:avLst/>
          </a:prstGeom>
        </p:spPr>
      </p:pic>
    </p:spTree>
    <p:extLst>
      <p:ext uri="{BB962C8B-B14F-4D97-AF65-F5344CB8AC3E}">
        <p14:creationId xmlns:p14="http://schemas.microsoft.com/office/powerpoint/2010/main" val="1828486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ángulo 3"/>
          <p:cNvSpPr/>
          <p:nvPr/>
        </p:nvSpPr>
        <p:spPr>
          <a:xfrm>
            <a:off x="1451295" y="1522577"/>
            <a:ext cx="10343625" cy="904094"/>
          </a:xfrm>
          <a:prstGeom prst="rect">
            <a:avLst/>
          </a:prstGeom>
        </p:spPr>
        <p:txBody>
          <a:bodyPr wrap="square">
            <a:spAutoFit/>
          </a:bodyPr>
          <a:lstStyle/>
          <a:p>
            <a:pPr>
              <a:lnSpc>
                <a:spcPts val="5800"/>
              </a:lnSpc>
            </a:pPr>
            <a:r>
              <a:rPr lang="en-US" sz="6600" dirty="0">
                <a:solidFill>
                  <a:srgbClr val="F82D32"/>
                </a:solidFill>
                <a:latin typeface="Bebas Neue Bold" panose="020B0606020202050201" pitchFamily="34" charset="0"/>
              </a:rPr>
              <a:t>4. Can tell at a glance if winning</a:t>
            </a:r>
          </a:p>
        </p:txBody>
      </p:sp>
      <p:sp>
        <p:nvSpPr>
          <p:cNvPr id="5" name="Rectángulo 4"/>
          <p:cNvSpPr/>
          <p:nvPr/>
        </p:nvSpPr>
        <p:spPr>
          <a:xfrm>
            <a:off x="1736230" y="2211421"/>
            <a:ext cx="9436102" cy="5262979"/>
          </a:xfrm>
          <a:prstGeom prst="rect">
            <a:avLst/>
          </a:prstGeom>
        </p:spPr>
        <p:txBody>
          <a:bodyPr wrap="square">
            <a:spAutoFit/>
          </a:bodyPr>
          <a:lstStyle/>
          <a:p>
            <a:r>
              <a:rPr lang="en-US" sz="2400" b="1" dirty="0">
                <a:solidFill>
                  <a:srgbClr val="006BB8"/>
                </a:solidFill>
              </a:rPr>
              <a:t>If the team can’t quickly determine if they are winning or losing by looking at the scoreboard then it’s not a game, it’s just data. Check your next report, graph, scorecard, or scoreboard before you dismiss this as obvious. Glance at the spreadsheets that show the weekly financial data. Can you instantly tell if you are winning or losing? Could other people tell? The authors call this the five-second rule. If you can’t tell within five seconds whether you’re winning or losing you haven’t passed this test.  In essence, you and your team make a bet that you can move the lead measures and that those lead measures will move the lag measure. When it starts to work, even people who have shown little interest become very engaged as the entire team starts to see that they are winning, often for the first time.</a:t>
            </a:r>
          </a:p>
          <a:p>
            <a:pPr marL="342900" indent="-342900">
              <a:buFont typeface="Arial" panose="020B0604020202020204" pitchFamily="34" charset="0"/>
              <a:buChar char="•"/>
            </a:pPr>
            <a:endParaRPr lang="en-US" sz="2400" b="1" dirty="0">
              <a:solidFill>
                <a:srgbClr val="006BB8"/>
              </a:solidFill>
            </a:endParaRPr>
          </a:p>
          <a:p>
            <a:pPr marL="342900" indent="-342900">
              <a:buFont typeface="Arial" panose="020B0604020202020204" pitchFamily="34" charset="0"/>
              <a:buChar char="•"/>
            </a:pPr>
            <a:endParaRPr lang="en-US" sz="2400" b="1" dirty="0">
              <a:solidFill>
                <a:srgbClr val="006BB8"/>
              </a:solidFill>
            </a:endParaRP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909" y="140800"/>
            <a:ext cx="1571321" cy="699140"/>
          </a:xfrm>
          <a:prstGeom prst="rect">
            <a:avLst/>
          </a:prstGeom>
        </p:spPr>
      </p:pic>
    </p:spTree>
    <p:extLst>
      <p:ext uri="{BB962C8B-B14F-4D97-AF65-F5344CB8AC3E}">
        <p14:creationId xmlns:p14="http://schemas.microsoft.com/office/powerpoint/2010/main" val="4287601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ángulo 3"/>
          <p:cNvSpPr/>
          <p:nvPr/>
        </p:nvSpPr>
        <p:spPr>
          <a:xfrm>
            <a:off x="2369711" y="1522577"/>
            <a:ext cx="9425209" cy="904094"/>
          </a:xfrm>
          <a:prstGeom prst="rect">
            <a:avLst/>
          </a:prstGeom>
        </p:spPr>
        <p:txBody>
          <a:bodyPr wrap="square">
            <a:spAutoFit/>
          </a:bodyPr>
          <a:lstStyle/>
          <a:p>
            <a:pPr>
              <a:lnSpc>
                <a:spcPts val="5800"/>
              </a:lnSpc>
            </a:pPr>
            <a:r>
              <a:rPr lang="en-US" sz="6600" dirty="0">
                <a:solidFill>
                  <a:srgbClr val="F82D32"/>
                </a:solidFill>
                <a:latin typeface="Bebas Neue Bold" panose="020B0606020202050201" pitchFamily="34" charset="0"/>
              </a:rPr>
              <a:t>References</a:t>
            </a:r>
          </a:p>
        </p:txBody>
      </p:sp>
      <p:sp>
        <p:nvSpPr>
          <p:cNvPr id="5" name="Rectángulo 4"/>
          <p:cNvSpPr/>
          <p:nvPr/>
        </p:nvSpPr>
        <p:spPr>
          <a:xfrm>
            <a:off x="2461992" y="2211421"/>
            <a:ext cx="8710340" cy="3416320"/>
          </a:xfrm>
          <a:prstGeom prst="rect">
            <a:avLst/>
          </a:prstGeom>
        </p:spPr>
        <p:txBody>
          <a:bodyPr wrap="square">
            <a:spAutoFit/>
          </a:bodyPr>
          <a:lstStyle/>
          <a:p>
            <a:pPr marL="342900" indent="-342900">
              <a:buFont typeface="Arial" panose="020B0604020202020204" pitchFamily="34" charset="0"/>
              <a:buChar char="•"/>
            </a:pPr>
            <a:r>
              <a:rPr lang="en-US" sz="2400" b="1" dirty="0">
                <a:solidFill>
                  <a:srgbClr val="006BB8"/>
                </a:solidFill>
              </a:rPr>
              <a:t>Book Overview  </a:t>
            </a:r>
          </a:p>
          <a:p>
            <a:pPr marL="800100" lvl="1" indent="-342900">
              <a:buFont typeface="Arial" panose="020B0604020202020204" pitchFamily="34" charset="0"/>
              <a:buChar char="•"/>
            </a:pPr>
            <a:r>
              <a:rPr lang="en-US" sz="2400" b="1" dirty="0">
                <a:solidFill>
                  <a:srgbClr val="006BB8"/>
                </a:solidFill>
                <a:hlinkClick r:id="rId3"/>
              </a:rPr>
              <a:t>http://jessegee.com/wp-content/uploads/4dxguide-personal.pdf</a:t>
            </a:r>
            <a:endParaRPr lang="en-US" sz="2400" b="1" dirty="0">
              <a:solidFill>
                <a:srgbClr val="006BB8"/>
              </a:solidFill>
            </a:endParaRPr>
          </a:p>
          <a:p>
            <a:pPr marL="342900" indent="-342900">
              <a:buFont typeface="Arial" panose="020B0604020202020204" pitchFamily="34" charset="0"/>
              <a:buChar char="•"/>
            </a:pPr>
            <a:endParaRPr lang="en-US" sz="2400" b="1" dirty="0">
              <a:solidFill>
                <a:srgbClr val="006BB8"/>
              </a:solidFill>
            </a:endParaRPr>
          </a:p>
          <a:p>
            <a:pPr marL="342900" indent="-342900">
              <a:buFont typeface="Arial" panose="020B0604020202020204" pitchFamily="34" charset="0"/>
              <a:buChar char="•"/>
            </a:pPr>
            <a:r>
              <a:rPr lang="en-US" sz="2400" b="1" dirty="0">
                <a:solidFill>
                  <a:srgbClr val="006BB8"/>
                </a:solidFill>
              </a:rPr>
              <a:t>Scorecard examples </a:t>
            </a:r>
          </a:p>
          <a:p>
            <a:pPr marL="800100" lvl="1" indent="-342900">
              <a:buFont typeface="Arial" panose="020B0604020202020204" pitchFamily="34" charset="0"/>
              <a:buChar char="•"/>
            </a:pPr>
            <a:r>
              <a:rPr lang="en-US" sz="2400" b="1" dirty="0">
                <a:solidFill>
                  <a:srgbClr val="006BB8"/>
                </a:solidFill>
                <a:hlinkClick r:id="rId4"/>
              </a:rPr>
              <a:t>https://www.pinterest.com/peirce123/4dx-scoreboard/</a:t>
            </a:r>
            <a:endParaRPr lang="en-US" sz="2400" b="1" dirty="0">
              <a:solidFill>
                <a:srgbClr val="006BB8"/>
              </a:solidFill>
            </a:endParaRPr>
          </a:p>
          <a:p>
            <a:pPr marL="342900" indent="-342900">
              <a:buFont typeface="Arial" panose="020B0604020202020204" pitchFamily="34" charset="0"/>
              <a:buChar char="•"/>
            </a:pPr>
            <a:endParaRPr lang="en-US" sz="2400" b="1" dirty="0">
              <a:solidFill>
                <a:srgbClr val="006BB8"/>
              </a:solidFill>
            </a:endParaRPr>
          </a:p>
          <a:p>
            <a:pPr marL="342900" indent="-342900">
              <a:buFont typeface="Arial" panose="020B0604020202020204" pitchFamily="34" charset="0"/>
              <a:buChar char="•"/>
            </a:pPr>
            <a:endParaRPr lang="en-US" sz="2400" b="1" dirty="0">
              <a:solidFill>
                <a:srgbClr val="006BB8"/>
              </a:solidFill>
            </a:endParaRPr>
          </a:p>
          <a:p>
            <a:pPr marL="342900" indent="-342900">
              <a:buFont typeface="Arial" panose="020B0604020202020204" pitchFamily="34" charset="0"/>
              <a:buChar char="•"/>
            </a:pPr>
            <a:endParaRPr lang="en-US" sz="2400" b="1" dirty="0">
              <a:solidFill>
                <a:srgbClr val="006BB8"/>
              </a:solidFill>
            </a:endParaRPr>
          </a:p>
        </p:txBody>
      </p:sp>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909" y="140800"/>
            <a:ext cx="1571321" cy="699140"/>
          </a:xfrm>
          <a:prstGeom prst="rect">
            <a:avLst/>
          </a:prstGeom>
        </p:spPr>
      </p:pic>
    </p:spTree>
    <p:extLst>
      <p:ext uri="{BB962C8B-B14F-4D97-AF65-F5344CB8AC3E}">
        <p14:creationId xmlns:p14="http://schemas.microsoft.com/office/powerpoint/2010/main" val="345661310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1028</Words>
  <Application>Microsoft Office PowerPoint</Application>
  <PresentationFormat>Widescreen</PresentationFormat>
  <Paragraphs>48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Bebas Neue Bold</vt:lpstr>
      <vt:lpstr>Calibri</vt:lpstr>
      <vt:lpstr>Calibri Light</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Ultimate Turbo Charge</dc:title>
  <dc:creator/>
  <cp:lastModifiedBy/>
  <cp:revision>1</cp:revision>
  <dcterms:created xsi:type="dcterms:W3CDTF">2020-04-23T00:14:29Z</dcterms:created>
  <dcterms:modified xsi:type="dcterms:W3CDTF">2021-05-12T17:24:52Z</dcterms:modified>
</cp:coreProperties>
</file>